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EF12087-AF42-40A2-9A88-49FEAC7C5269}" type="datetimeFigureOut">
              <a:rPr lang="en-US" smtClean="0"/>
              <a:t>12/11/2018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70D9215-07C6-4DCE-90AA-87153B163D9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F12087-AF42-40A2-9A88-49FEAC7C5269}"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0D9215-07C6-4DCE-90AA-87153B163D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F12087-AF42-40A2-9A88-49FEAC7C5269}"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0D9215-07C6-4DCE-90AA-87153B163D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F12087-AF42-40A2-9A88-49FEAC7C5269}"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0D9215-07C6-4DCE-90AA-87153B163D9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EF12087-AF42-40A2-9A88-49FEAC7C5269}"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0D9215-07C6-4DCE-90AA-87153B163D9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F12087-AF42-40A2-9A88-49FEAC7C5269}" type="datetimeFigureOut">
              <a:rPr lang="en-US" smtClean="0"/>
              <a:t>12/11/2018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70D9215-07C6-4DCE-90AA-87153B163D9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EF12087-AF42-40A2-9A88-49FEAC7C5269}" type="datetimeFigureOut">
              <a:rPr lang="en-US" smtClean="0"/>
              <a:t>12/11/2018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70D9215-07C6-4DCE-90AA-87153B163D9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EF12087-AF42-40A2-9A88-49FEAC7C5269}" type="datetimeFigureOut">
              <a:rPr lang="en-US" smtClean="0"/>
              <a:t>12/11/2018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70D9215-07C6-4DCE-90AA-87153B163D9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EF12087-AF42-40A2-9A88-49FEAC7C5269}" type="datetimeFigureOut">
              <a:rPr lang="en-US" smtClean="0"/>
              <a:t>12/11/2018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70D9215-07C6-4DCE-90AA-87153B163D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EF12087-AF42-40A2-9A88-49FEAC7C5269}" type="datetimeFigureOut">
              <a:rPr lang="en-US" smtClean="0"/>
              <a:t>12/11/2018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70D9215-07C6-4DCE-90AA-87153B163D9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EF12087-AF42-40A2-9A88-49FEAC7C5269}" type="datetimeFigureOut">
              <a:rPr lang="en-US" smtClean="0"/>
              <a:t>12/11/2018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70D9215-07C6-4DCE-90AA-87153B163D9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EF12087-AF42-40A2-9A88-49FEAC7C5269}" type="datetimeFigureOut">
              <a:rPr lang="en-US" smtClean="0"/>
              <a:t>12/11/2018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70D9215-07C6-4DCE-90AA-87153B163D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r>
              <a:rPr lang="en-US" sz="4000" dirty="0"/>
              <a:t>Industrial Engineering</a:t>
            </a:r>
            <a:br>
              <a:rPr lang="en-US" sz="4000" dirty="0"/>
            </a:br>
            <a:r>
              <a:rPr lang="en-US" sz="4000" dirty="0"/>
              <a:t>&amp; Management</a:t>
            </a:r>
            <a:br>
              <a:rPr lang="en-US" sz="4000" dirty="0"/>
            </a:br>
            <a:endParaRPr lang="en-US" sz="4000" dirty="0" smtClean="0"/>
          </a:p>
          <a:p>
            <a:pPr marL="109728" indent="0" algn="ctr">
              <a:buNone/>
            </a:pPr>
            <a:r>
              <a:rPr lang="en-US" sz="4000" dirty="0" smtClean="0"/>
              <a:t>Lesson(2)</a:t>
            </a:r>
          </a:p>
        </p:txBody>
      </p:sp>
    </p:spTree>
    <p:extLst>
      <p:ext uri="{BB962C8B-B14F-4D97-AF65-F5344CB8AC3E}">
        <p14:creationId xmlns:p14="http://schemas.microsoft.com/office/powerpoint/2010/main" val="3087705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92500" lnSpcReduction="10000"/>
          </a:bodyPr>
          <a:lstStyle/>
          <a:p>
            <a:pPr marL="109728" indent="0">
              <a:buNone/>
            </a:pPr>
            <a:r>
              <a:rPr lang="en-US" b="1" dirty="0"/>
              <a:t>Value added process </a:t>
            </a:r>
            <a:endParaRPr lang="en-US" b="1" dirty="0" smtClean="0"/>
          </a:p>
          <a:p>
            <a:pPr marL="109728" indent="0">
              <a:buNone/>
            </a:pPr>
            <a:r>
              <a:rPr lang="en-US" dirty="0" smtClean="0"/>
              <a:t>All </a:t>
            </a:r>
            <a:r>
              <a:rPr lang="en-US" dirty="0"/>
              <a:t>operations add value to the object thereby enhancing its usefulness. In view of this, we can define an operation as "the process of changing inputs into outputs and thereby adding value to some entity".</a:t>
            </a:r>
          </a:p>
          <a:p>
            <a:pPr marL="109728" indent="0">
              <a:buNone/>
            </a:pPr>
            <a:r>
              <a:rPr lang="en-US" b="1" dirty="0"/>
              <a:t>Systems approach to production management</a:t>
            </a:r>
          </a:p>
          <a:p>
            <a:pPr marL="109728" indent="0">
              <a:buNone/>
            </a:pPr>
            <a:r>
              <a:rPr lang="en-US" dirty="0"/>
              <a:t>A system can be defined as an orderly arrangement of components like, men, materials, money, machine and environment that are inter-related and act and interact with one another to perform task or function in a particular environment. </a:t>
            </a:r>
            <a:endParaRPr lang="en-US" dirty="0" smtClean="0"/>
          </a:p>
          <a:p>
            <a:pPr marL="109728" indent="0">
              <a:buNone/>
            </a:pPr>
            <a:r>
              <a:rPr lang="en-US" dirty="0" smtClean="0"/>
              <a:t>A </a:t>
            </a:r>
            <a:r>
              <a:rPr lang="en-US" dirty="0"/>
              <a:t>system is composed of elements or sub-</a:t>
            </a:r>
          </a:p>
        </p:txBody>
      </p:sp>
      <p:sp>
        <p:nvSpPr>
          <p:cNvPr id="4" name="Slide Number Placeholder 3"/>
          <p:cNvSpPr>
            <a:spLocks noGrp="1"/>
          </p:cNvSpPr>
          <p:nvPr>
            <p:ph type="sldNum" sz="quarter" idx="12"/>
          </p:nvPr>
        </p:nvSpPr>
        <p:spPr/>
        <p:txBody>
          <a:bodyPr/>
          <a:lstStyle/>
          <a:p>
            <a:fld id="{791BBA91-D9FC-47CC-913E-E61311D3F80C}" type="slidenum">
              <a:rPr lang="en-US" smtClean="0"/>
              <a:t>10</a:t>
            </a:fld>
            <a:endParaRPr lang="en-US"/>
          </a:p>
        </p:txBody>
      </p:sp>
    </p:spTree>
    <p:extLst>
      <p:ext uri="{BB962C8B-B14F-4D97-AF65-F5344CB8AC3E}">
        <p14:creationId xmlns:p14="http://schemas.microsoft.com/office/powerpoint/2010/main" val="2180014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a:t>systems that are related and dependent upon each other. A systems approach is a systematic and organized approach to get the task accomplished more efficiently, effectively and economically. A system can be considered as a structure of sub-system, each having the following characteristics:</a:t>
            </a:r>
          </a:p>
          <a:p>
            <a:pPr marL="109728" indent="0">
              <a:buNone/>
            </a:pPr>
            <a:r>
              <a:rPr lang="en-US" b="1" dirty="0"/>
              <a:t>(a) </a:t>
            </a:r>
            <a:r>
              <a:rPr lang="en-US" dirty="0"/>
              <a:t>Inputs</a:t>
            </a:r>
          </a:p>
          <a:p>
            <a:pPr marL="109728" indent="0">
              <a:buNone/>
            </a:pPr>
            <a:r>
              <a:rPr lang="en-US" b="1" dirty="0"/>
              <a:t>(b) </a:t>
            </a:r>
            <a:r>
              <a:rPr lang="en-US" dirty="0"/>
              <a:t>Transformation( conversation) process</a:t>
            </a:r>
          </a:p>
          <a:p>
            <a:pPr marL="109728" indent="0">
              <a:buNone/>
            </a:pPr>
            <a:r>
              <a:rPr lang="en-US" b="1" dirty="0"/>
              <a:t>(c) </a:t>
            </a:r>
            <a:r>
              <a:rPr lang="en-US" dirty="0"/>
              <a:t>Output</a:t>
            </a:r>
          </a:p>
          <a:p>
            <a:pPr marL="109728" indent="0">
              <a:buNone/>
            </a:pPr>
            <a:r>
              <a:rPr lang="en-US" b="1" dirty="0"/>
              <a:t>(d) </a:t>
            </a:r>
            <a:r>
              <a:rPr lang="en-US" dirty="0"/>
              <a:t>Feed back</a:t>
            </a:r>
          </a:p>
        </p:txBody>
      </p:sp>
      <p:sp>
        <p:nvSpPr>
          <p:cNvPr id="4" name="Slide Number Placeholder 3"/>
          <p:cNvSpPr>
            <a:spLocks noGrp="1"/>
          </p:cNvSpPr>
          <p:nvPr>
            <p:ph type="sldNum" sz="quarter" idx="12"/>
          </p:nvPr>
        </p:nvSpPr>
        <p:spPr/>
        <p:txBody>
          <a:bodyPr/>
          <a:lstStyle/>
          <a:p>
            <a:fld id="{791BBA91-D9FC-47CC-913E-E61311D3F80C}" type="slidenum">
              <a:rPr lang="en-US" smtClean="0"/>
              <a:t>11</a:t>
            </a:fld>
            <a:endParaRPr lang="en-US"/>
          </a:p>
        </p:txBody>
      </p:sp>
    </p:spTree>
    <p:extLst>
      <p:ext uri="{BB962C8B-B14F-4D97-AF65-F5344CB8AC3E}">
        <p14:creationId xmlns:p14="http://schemas.microsoft.com/office/powerpoint/2010/main" val="1913917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70000" lnSpcReduction="20000"/>
          </a:bodyPr>
          <a:lstStyle/>
          <a:p>
            <a:endParaRPr lang="en-US" dirty="0"/>
          </a:p>
          <a:p>
            <a:pPr marL="109728" indent="0">
              <a:buNone/>
            </a:pPr>
            <a:r>
              <a:rPr lang="en-US" b="1" dirty="0"/>
              <a:t>(a) Job production : </a:t>
            </a:r>
            <a:endParaRPr lang="en-US" dirty="0"/>
          </a:p>
          <a:p>
            <a:pPr marL="109728" indent="0">
              <a:buNone/>
            </a:pPr>
            <a:r>
              <a:rPr lang="en-US" dirty="0"/>
              <a:t>This is the oldest method of production on a very small scale. With this method individual requirements of the consumers can met. Each job stands alone and is not likely to be repeated. This type of production has a lot of flexibility of operation and hence general purpose machines are required. Factories adopting this type of production are generally small in size. This type of production is used for things which cannot be produced on a large scale. </a:t>
            </a:r>
          </a:p>
          <a:p>
            <a:pPr marL="109728" indent="0">
              <a:buNone/>
            </a:pPr>
            <a:r>
              <a:rPr lang="en-US" b="1" dirty="0"/>
              <a:t>Advantages: </a:t>
            </a:r>
            <a:endParaRPr lang="en-US" dirty="0"/>
          </a:p>
          <a:p>
            <a:pPr marL="109728" indent="0">
              <a:buNone/>
            </a:pPr>
            <a:r>
              <a:rPr lang="en-US" b="1" dirty="0"/>
              <a:t>1- </a:t>
            </a:r>
            <a:r>
              <a:rPr lang="en-US" dirty="0"/>
              <a:t>It is the only method which can meet the individual requirements. </a:t>
            </a:r>
          </a:p>
          <a:p>
            <a:pPr marL="109728" indent="0">
              <a:buNone/>
            </a:pPr>
            <a:r>
              <a:rPr lang="en-US" b="1" dirty="0"/>
              <a:t>2- </a:t>
            </a:r>
            <a:r>
              <a:rPr lang="en-US" dirty="0"/>
              <a:t>There is no managerial problem because of very less number of workers. </a:t>
            </a:r>
          </a:p>
          <a:p>
            <a:pPr marL="109728" indent="0">
              <a:buNone/>
            </a:pPr>
            <a:r>
              <a:rPr lang="en-US" b="1" dirty="0"/>
              <a:t>3- </a:t>
            </a:r>
            <a:r>
              <a:rPr lang="en-US" dirty="0"/>
              <a:t>This type of production required less money and is easy to start. </a:t>
            </a:r>
          </a:p>
          <a:p>
            <a:pPr marL="109728" indent="0">
              <a:buNone/>
            </a:pPr>
            <a:r>
              <a:rPr lang="en-US" b="1" dirty="0"/>
              <a:t>4- </a:t>
            </a:r>
            <a:r>
              <a:rPr lang="en-US" dirty="0"/>
              <a:t>There is less risk of loss to the factory adopting this type of production. </a:t>
            </a:r>
          </a:p>
          <a:p>
            <a:pPr marL="109728" indent="0">
              <a:buNone/>
            </a:pPr>
            <a:r>
              <a:rPr lang="en-US" b="1" dirty="0"/>
              <a:t>5- </a:t>
            </a:r>
            <a:r>
              <a:rPr lang="en-US" dirty="0"/>
              <a:t>Because of flexibility, there is no chance of failure of factory due to the reduction of demand. </a:t>
            </a:r>
          </a:p>
          <a:p>
            <a:pPr marL="109728" indent="0">
              <a:buNone/>
            </a:pP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2</a:t>
            </a:fld>
            <a:endParaRPr lang="en-US"/>
          </a:p>
        </p:txBody>
      </p:sp>
    </p:spTree>
    <p:extLst>
      <p:ext uri="{BB962C8B-B14F-4D97-AF65-F5344CB8AC3E}">
        <p14:creationId xmlns:p14="http://schemas.microsoft.com/office/powerpoint/2010/main" val="769627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lstStyle/>
          <a:p>
            <a:endParaRPr lang="en-US" dirty="0"/>
          </a:p>
          <a:p>
            <a:pPr marL="109728" indent="0">
              <a:buNone/>
            </a:pPr>
            <a:r>
              <a:rPr lang="en-US" b="1" dirty="0"/>
              <a:t>1- </a:t>
            </a:r>
            <a:r>
              <a:rPr lang="en-US" dirty="0"/>
              <a:t>There is no scope of commercial economy. </a:t>
            </a:r>
          </a:p>
          <a:p>
            <a:pPr marL="109728" indent="0">
              <a:buNone/>
            </a:pPr>
            <a:r>
              <a:rPr lang="en-US" b="1" dirty="0"/>
              <a:t>2- </a:t>
            </a:r>
            <a:r>
              <a:rPr lang="en-US" dirty="0"/>
              <a:t>As the purchase of raw materials is in less quantity, hence cost of raw materials is slightly more. </a:t>
            </a:r>
          </a:p>
          <a:p>
            <a:pPr marL="109728" indent="0">
              <a:buNone/>
            </a:pPr>
            <a:r>
              <a:rPr lang="en-US" b="1" dirty="0"/>
              <a:t>3- </a:t>
            </a:r>
            <a:r>
              <a:rPr lang="en-US" dirty="0"/>
              <a:t>For handling different type of jobs, only skilled and intelligent workers are needed, thus </a:t>
            </a:r>
            <a:r>
              <a:rPr lang="en-US" dirty="0" err="1"/>
              <a:t>labour</a:t>
            </a:r>
            <a:r>
              <a:rPr lang="en-US" dirty="0"/>
              <a:t> cost increases. </a:t>
            </a:r>
          </a:p>
          <a:p>
            <a:endParaRPr lang="en-US" dirty="0"/>
          </a:p>
        </p:txBody>
      </p:sp>
      <p:sp>
        <p:nvSpPr>
          <p:cNvPr id="5" name="Slide Number Placeholder 4"/>
          <p:cNvSpPr>
            <a:spLocks noGrp="1"/>
          </p:cNvSpPr>
          <p:nvPr>
            <p:ph type="sldNum" sz="quarter" idx="12"/>
          </p:nvPr>
        </p:nvSpPr>
        <p:spPr/>
        <p:txBody>
          <a:bodyPr/>
          <a:lstStyle/>
          <a:p>
            <a:fld id="{791BBA91-D9FC-47CC-913E-E61311D3F80C}" type="slidenum">
              <a:rPr lang="en-US" smtClean="0"/>
              <a:t>3</a:t>
            </a:fld>
            <a:endParaRPr lang="en-US"/>
          </a:p>
        </p:txBody>
      </p:sp>
      <p:sp>
        <p:nvSpPr>
          <p:cNvPr id="3" name="Title 2"/>
          <p:cNvSpPr>
            <a:spLocks noGrp="1"/>
          </p:cNvSpPr>
          <p:nvPr>
            <p:ph type="title"/>
          </p:nvPr>
        </p:nvSpPr>
        <p:spPr/>
        <p:txBody>
          <a:bodyPr/>
          <a:lstStyle/>
          <a:p>
            <a:r>
              <a:rPr lang="en-US" sz="4400" dirty="0">
                <a:solidFill>
                  <a:srgbClr val="000000"/>
                </a:solidFill>
                <a:latin typeface="Times New Roman"/>
              </a:rPr>
              <a:t>Disadvantages:</a:t>
            </a:r>
            <a:endParaRPr lang="en-US" dirty="0"/>
          </a:p>
        </p:txBody>
      </p:sp>
    </p:spTree>
    <p:extLst>
      <p:ext uri="{BB962C8B-B14F-4D97-AF65-F5344CB8AC3E}">
        <p14:creationId xmlns:p14="http://schemas.microsoft.com/office/powerpoint/2010/main" val="202641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endParaRPr lang="en-US" sz="2400" dirty="0">
              <a:solidFill>
                <a:srgbClr val="000000"/>
              </a:solidFill>
              <a:latin typeface="Times New Roman"/>
            </a:endParaRPr>
          </a:p>
          <a:p>
            <a:pPr marL="109728" indent="0">
              <a:buNone/>
            </a:pPr>
            <a:endParaRPr lang="en-US" sz="2800" dirty="0">
              <a:solidFill>
                <a:srgbClr val="000000"/>
              </a:solidFill>
              <a:latin typeface="Times New Roman"/>
            </a:endParaRPr>
          </a:p>
          <a:p>
            <a:pPr marL="109728" indent="0">
              <a:buNone/>
            </a:pPr>
            <a:r>
              <a:rPr lang="en-US" sz="2800" dirty="0">
                <a:solidFill>
                  <a:srgbClr val="000000"/>
                </a:solidFill>
                <a:latin typeface="Times New Roman"/>
              </a:rPr>
              <a:t>This type of production is generally adopted in medium size enterprises. </a:t>
            </a:r>
            <a:endParaRPr lang="en-US" sz="2800" dirty="0" smtClean="0">
              <a:solidFill>
                <a:srgbClr val="000000"/>
              </a:solidFill>
              <a:latin typeface="Times New Roman"/>
            </a:endParaRPr>
          </a:p>
          <a:p>
            <a:pPr marL="109728" indent="0">
              <a:buNone/>
            </a:pPr>
            <a:r>
              <a:rPr lang="en-US" sz="2800" dirty="0" smtClean="0">
                <a:solidFill>
                  <a:srgbClr val="000000"/>
                </a:solidFill>
                <a:latin typeface="Times New Roman"/>
              </a:rPr>
              <a:t>Batch </a:t>
            </a:r>
            <a:r>
              <a:rPr lang="en-US" sz="2800" dirty="0">
                <a:solidFill>
                  <a:srgbClr val="000000"/>
                </a:solidFill>
                <a:latin typeface="Times New Roman"/>
              </a:rPr>
              <a:t>production is a stage in between Job production and Mass production. Batch production is bigger in scale than the Job production while it is smaller than that of Mass production. Batch production required more machines than that of Job production and less machines than that of Mass production. As in this type of production, two or more types of products are manufactured in lots (i.e. batches) at regular interval, therefore this is known as Batch production. Most of the engineering concerns are adopting Batch production. </a:t>
            </a:r>
          </a:p>
          <a:p>
            <a:pPr marL="109728" indent="0">
              <a:buNone/>
            </a:pPr>
            <a:r>
              <a:rPr lang="en-US" sz="2800" b="1" u="sng" dirty="0">
                <a:solidFill>
                  <a:srgbClr val="FF0000"/>
                </a:solidFill>
                <a:latin typeface="Times New Roman"/>
              </a:rPr>
              <a:t>Advantages: </a:t>
            </a:r>
            <a:endParaRPr lang="en-US" sz="2800" u="sng" dirty="0">
              <a:solidFill>
                <a:srgbClr val="FF0000"/>
              </a:solidFill>
              <a:latin typeface="Times New Roman"/>
            </a:endParaRPr>
          </a:p>
          <a:p>
            <a:pPr marL="109728" indent="0">
              <a:buNone/>
            </a:pPr>
            <a:r>
              <a:rPr lang="en-US" sz="2800" b="1" dirty="0">
                <a:solidFill>
                  <a:srgbClr val="000000"/>
                </a:solidFill>
                <a:latin typeface="Times New Roman"/>
              </a:rPr>
              <a:t>1- </a:t>
            </a:r>
            <a:r>
              <a:rPr lang="en-US" sz="2800" dirty="0">
                <a:solidFill>
                  <a:srgbClr val="000000"/>
                </a:solidFill>
                <a:latin typeface="Times New Roman"/>
              </a:rPr>
              <a:t>While comparing with mass production it requires less capital. </a:t>
            </a:r>
          </a:p>
          <a:p>
            <a:pPr marL="109728" indent="0">
              <a:buNone/>
            </a:pPr>
            <a:r>
              <a:rPr lang="en-US" sz="2800" b="1" dirty="0">
                <a:solidFill>
                  <a:srgbClr val="000000"/>
                </a:solidFill>
                <a:latin typeface="Times New Roman"/>
              </a:rPr>
              <a:t>2- </a:t>
            </a:r>
            <a:r>
              <a:rPr lang="en-US" sz="2800" dirty="0">
                <a:solidFill>
                  <a:srgbClr val="000000"/>
                </a:solidFill>
                <a:latin typeface="Times New Roman"/>
              </a:rPr>
              <a:t>If demand for one product decreases then production for another may be increased, thus the risk of loss is very less. </a:t>
            </a:r>
          </a:p>
          <a:p>
            <a:pPr marL="109728" indent="0">
              <a:buNone/>
            </a:pPr>
            <a:r>
              <a:rPr lang="en-US" sz="2800" b="1" dirty="0">
                <a:solidFill>
                  <a:srgbClr val="000000"/>
                </a:solidFill>
                <a:latin typeface="Times New Roman"/>
              </a:rPr>
              <a:t>3- </a:t>
            </a:r>
            <a:r>
              <a:rPr lang="en-US" sz="2800" dirty="0">
                <a:solidFill>
                  <a:srgbClr val="000000"/>
                </a:solidFill>
                <a:latin typeface="Times New Roman"/>
              </a:rPr>
              <a:t>Comparing with job production, it is more advantageous commercially. </a:t>
            </a:r>
          </a:p>
          <a:p>
            <a:endParaRPr lang="en-US" dirty="0"/>
          </a:p>
        </p:txBody>
      </p:sp>
      <p:sp>
        <p:nvSpPr>
          <p:cNvPr id="5" name="Slide Number Placeholder 4"/>
          <p:cNvSpPr>
            <a:spLocks noGrp="1"/>
          </p:cNvSpPr>
          <p:nvPr>
            <p:ph type="sldNum" sz="quarter" idx="12"/>
          </p:nvPr>
        </p:nvSpPr>
        <p:spPr/>
        <p:txBody>
          <a:bodyPr/>
          <a:lstStyle/>
          <a:p>
            <a:fld id="{791BBA91-D9FC-47CC-913E-E61311D3F80C}" type="slidenum">
              <a:rPr lang="en-US" smtClean="0"/>
              <a:t>4</a:t>
            </a:fld>
            <a:endParaRPr lang="en-US"/>
          </a:p>
        </p:txBody>
      </p:sp>
      <p:sp>
        <p:nvSpPr>
          <p:cNvPr id="3" name="Title 2"/>
          <p:cNvSpPr>
            <a:spLocks noGrp="1"/>
          </p:cNvSpPr>
          <p:nvPr>
            <p:ph type="title"/>
          </p:nvPr>
        </p:nvSpPr>
        <p:spPr/>
        <p:txBody>
          <a:bodyPr>
            <a:normAutofit/>
          </a:bodyPr>
          <a:lstStyle/>
          <a:p>
            <a:r>
              <a:rPr lang="en-US" sz="2400" dirty="0">
                <a:solidFill>
                  <a:srgbClr val="000000"/>
                </a:solidFill>
                <a:latin typeface="Times New Roman"/>
              </a:rPr>
              <a:t>(b) Batch production</a:t>
            </a:r>
            <a:endParaRPr lang="en-US" sz="2400" dirty="0"/>
          </a:p>
        </p:txBody>
      </p:sp>
    </p:spTree>
    <p:extLst>
      <p:ext uri="{BB962C8B-B14F-4D97-AF65-F5344CB8AC3E}">
        <p14:creationId xmlns:p14="http://schemas.microsoft.com/office/powerpoint/2010/main" val="640581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u="sng" dirty="0">
                <a:solidFill>
                  <a:srgbClr val="FF0000"/>
                </a:solidFill>
              </a:rPr>
              <a:t>Disadvantages: </a:t>
            </a:r>
            <a:endParaRPr lang="en-US" u="sng" dirty="0">
              <a:solidFill>
                <a:srgbClr val="FF0000"/>
              </a:solidFill>
            </a:endParaRPr>
          </a:p>
          <a:p>
            <a:r>
              <a:rPr lang="en-US" b="1" dirty="0"/>
              <a:t>1- </a:t>
            </a:r>
            <a:r>
              <a:rPr lang="en-US" dirty="0"/>
              <a:t>Comparing with mass production, cost of sales and advertisement per unit is more. </a:t>
            </a:r>
          </a:p>
          <a:p>
            <a:r>
              <a:rPr lang="en-US" b="1" dirty="0"/>
              <a:t>2- </a:t>
            </a:r>
            <a:r>
              <a:rPr lang="en-US" dirty="0"/>
              <a:t>Raw materials to be purchased are in less quantity than in mass production. Therefore, it is slightly costlier than of mass production. </a:t>
            </a:r>
          </a:p>
          <a:p>
            <a:endParaRPr lang="en-US" dirty="0"/>
          </a:p>
        </p:txBody>
      </p:sp>
      <p:sp>
        <p:nvSpPr>
          <p:cNvPr id="5" name="Slide Number Placeholder 4"/>
          <p:cNvSpPr>
            <a:spLocks noGrp="1"/>
          </p:cNvSpPr>
          <p:nvPr>
            <p:ph type="sldNum" sz="quarter" idx="12"/>
          </p:nvPr>
        </p:nvSpPr>
        <p:spPr/>
        <p:txBody>
          <a:bodyPr/>
          <a:lstStyle/>
          <a:p>
            <a:fld id="{791BBA91-D9FC-47CC-913E-E61311D3F80C}" type="slidenum">
              <a:rPr lang="en-US" smtClean="0"/>
              <a:t>5</a:t>
            </a:fld>
            <a:endParaRPr lang="en-US"/>
          </a:p>
        </p:txBody>
      </p:sp>
    </p:spTree>
    <p:extLst>
      <p:ext uri="{BB962C8B-B14F-4D97-AF65-F5344CB8AC3E}">
        <p14:creationId xmlns:p14="http://schemas.microsoft.com/office/powerpoint/2010/main" val="599163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This type of production is a larger scale production and is a continuous production</a:t>
            </a:r>
            <a:r>
              <a:rPr lang="en-US" dirty="0" smtClean="0"/>
              <a:t>.</a:t>
            </a:r>
          </a:p>
          <a:p>
            <a:r>
              <a:rPr lang="en-US" dirty="0" smtClean="0"/>
              <a:t> </a:t>
            </a:r>
            <a:r>
              <a:rPr lang="en-US" dirty="0"/>
              <a:t>In job production, factory works only when orders are received and when orders are not received for some time then for that period work may come to a standstill. </a:t>
            </a:r>
            <a:endParaRPr lang="en-US" dirty="0" smtClean="0"/>
          </a:p>
          <a:p>
            <a:r>
              <a:rPr lang="en-US" dirty="0" smtClean="0"/>
              <a:t>But </a:t>
            </a:r>
            <a:r>
              <a:rPr lang="en-US" dirty="0"/>
              <a:t>mass production is a continuous production and it does not have any non-producing time. In this method with the use of automatic machines, articles automatically move forward from one stage to the next stage of manufacturing operation. In mass production, simplification and standardization of products are made. </a:t>
            </a:r>
            <a:endParaRPr lang="en-US" dirty="0" smtClean="0"/>
          </a:p>
          <a:p>
            <a:r>
              <a:rPr lang="en-US" dirty="0" smtClean="0"/>
              <a:t>In </a:t>
            </a:r>
            <a:r>
              <a:rPr lang="en-US" dirty="0"/>
              <a:t>this type of production, different machines are assigned a definite nature of work. Throughout the run of the plant, only one type of product can be manufactured.</a:t>
            </a:r>
          </a:p>
        </p:txBody>
      </p:sp>
      <p:sp>
        <p:nvSpPr>
          <p:cNvPr id="5" name="Slide Number Placeholder 4"/>
          <p:cNvSpPr>
            <a:spLocks noGrp="1"/>
          </p:cNvSpPr>
          <p:nvPr>
            <p:ph type="sldNum" sz="quarter" idx="12"/>
          </p:nvPr>
        </p:nvSpPr>
        <p:spPr/>
        <p:txBody>
          <a:bodyPr/>
          <a:lstStyle/>
          <a:p>
            <a:fld id="{791BBA91-D9FC-47CC-913E-E61311D3F80C}" type="slidenum">
              <a:rPr lang="en-US" smtClean="0"/>
              <a:t>6</a:t>
            </a:fld>
            <a:endParaRPr lang="en-US"/>
          </a:p>
        </p:txBody>
      </p:sp>
      <p:sp>
        <p:nvSpPr>
          <p:cNvPr id="3" name="Title 2"/>
          <p:cNvSpPr>
            <a:spLocks noGrp="1"/>
          </p:cNvSpPr>
          <p:nvPr>
            <p:ph type="title"/>
          </p:nvPr>
        </p:nvSpPr>
        <p:spPr/>
        <p:txBody>
          <a:bodyPr>
            <a:normAutofit fontScale="90000"/>
          </a:bodyPr>
          <a:lstStyle/>
          <a:p>
            <a:r>
              <a:rPr lang="en-US" b="0" dirty="0"/>
              <a:t/>
            </a:r>
            <a:br>
              <a:rPr lang="en-US" b="0" dirty="0"/>
            </a:br>
            <a:r>
              <a:rPr lang="en-US" sz="3600" dirty="0">
                <a:solidFill>
                  <a:srgbClr val="FF0000"/>
                </a:solidFill>
              </a:rPr>
              <a:t>(c) Mass production </a:t>
            </a:r>
            <a:r>
              <a:rPr lang="en-US" b="0" dirty="0"/>
              <a:t/>
            </a:r>
            <a:br>
              <a:rPr lang="en-US" b="0" dirty="0"/>
            </a:br>
            <a:endParaRPr lang="en-US" dirty="0"/>
          </a:p>
        </p:txBody>
      </p:sp>
    </p:spTree>
    <p:extLst>
      <p:ext uri="{BB962C8B-B14F-4D97-AF65-F5344CB8AC3E}">
        <p14:creationId xmlns:p14="http://schemas.microsoft.com/office/powerpoint/2010/main" val="2399274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74690"/>
            <a:ext cx="4038600" cy="5891819"/>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marL="109728" indent="0">
              <a:buNone/>
            </a:pPr>
            <a:r>
              <a:rPr lang="en-US" b="1" u="sng" dirty="0"/>
              <a:t>Advantages: </a:t>
            </a:r>
            <a:endParaRPr lang="en-US" u="sng" dirty="0"/>
          </a:p>
          <a:p>
            <a:pPr marL="109728" indent="0">
              <a:buNone/>
            </a:pPr>
            <a:endParaRPr lang="en-US" b="1" dirty="0" smtClean="0"/>
          </a:p>
          <a:p>
            <a:pPr marL="109728" indent="0">
              <a:buNone/>
            </a:pPr>
            <a:r>
              <a:rPr lang="en-US" b="1" dirty="0" smtClean="0"/>
              <a:t>1- </a:t>
            </a:r>
            <a:r>
              <a:rPr lang="en-US" dirty="0"/>
              <a:t>Mass production gives better quality and increased production. </a:t>
            </a:r>
          </a:p>
          <a:p>
            <a:pPr marL="109728" indent="0">
              <a:buNone/>
            </a:pPr>
            <a:r>
              <a:rPr lang="en-US" b="1" dirty="0"/>
              <a:t>2- </a:t>
            </a:r>
            <a:r>
              <a:rPr lang="en-US" dirty="0"/>
              <a:t>Wastage is much minimum. </a:t>
            </a:r>
          </a:p>
          <a:p>
            <a:pPr marL="109728" indent="0">
              <a:buNone/>
            </a:pPr>
            <a:r>
              <a:rPr lang="en-US" b="1" dirty="0"/>
              <a:t>3- </a:t>
            </a:r>
            <a:r>
              <a:rPr lang="en-US" dirty="0"/>
              <a:t>As raw materials are purchased on a large scale, higher margin of profits are available, while purchasing them. </a:t>
            </a:r>
          </a:p>
          <a:p>
            <a:pPr marL="109728" indent="0">
              <a:buNone/>
            </a:pPr>
            <a:r>
              <a:rPr lang="en-US" b="1" dirty="0"/>
              <a:t>4- </a:t>
            </a:r>
            <a:r>
              <a:rPr lang="en-US" dirty="0"/>
              <a:t>Sales promotion and advertising do not prove to be costly as their expenses are spread over thousands of articles produced, hence cost per unit is low. </a:t>
            </a:r>
          </a:p>
          <a:p>
            <a:pPr marL="109728" indent="0">
              <a:buNone/>
            </a:pPr>
            <a:r>
              <a:rPr lang="en-US" b="1" dirty="0"/>
              <a:t>5- </a:t>
            </a:r>
            <a:r>
              <a:rPr lang="en-US" dirty="0"/>
              <a:t>Only few skilled and rest semi-skilled workers are required hence </a:t>
            </a:r>
            <a:r>
              <a:rPr lang="en-US" dirty="0" err="1"/>
              <a:t>labour</a:t>
            </a:r>
            <a:r>
              <a:rPr lang="en-US" dirty="0"/>
              <a:t> cost is reduced. </a:t>
            </a:r>
          </a:p>
          <a:p>
            <a:endParaRPr lang="en-US" dirty="0"/>
          </a:p>
        </p:txBody>
      </p:sp>
      <p:sp>
        <p:nvSpPr>
          <p:cNvPr id="6" name="Slide Number Placeholder 5"/>
          <p:cNvSpPr>
            <a:spLocks noGrp="1"/>
          </p:cNvSpPr>
          <p:nvPr>
            <p:ph type="sldNum" sz="quarter" idx="12"/>
          </p:nvPr>
        </p:nvSpPr>
        <p:spPr/>
        <p:txBody>
          <a:bodyPr/>
          <a:lstStyle/>
          <a:p>
            <a:fld id="{791BBA91-D9FC-47CC-913E-E61311D3F80C}" type="slidenum">
              <a:rPr lang="en-US" smtClean="0"/>
              <a:t>7</a:t>
            </a:fld>
            <a:endParaRPr lang="en-US"/>
          </a:p>
        </p:txBody>
      </p:sp>
      <p:sp>
        <p:nvSpPr>
          <p:cNvPr id="4" name="Content Placeholder 1"/>
          <p:cNvSpPr txBox="1">
            <a:spLocks/>
          </p:cNvSpPr>
          <p:nvPr/>
        </p:nvSpPr>
        <p:spPr>
          <a:xfrm>
            <a:off x="609600" y="1427018"/>
            <a:ext cx="38100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endParaRPr lang="en-US" dirty="0"/>
          </a:p>
        </p:txBody>
      </p:sp>
      <p:sp>
        <p:nvSpPr>
          <p:cNvPr id="5" name="Rectangle 4"/>
          <p:cNvSpPr/>
          <p:nvPr/>
        </p:nvSpPr>
        <p:spPr>
          <a:xfrm>
            <a:off x="4876799" y="457200"/>
            <a:ext cx="3886201" cy="59093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b="1" dirty="0"/>
              <a:t>Disadvantages: </a:t>
            </a:r>
            <a:endParaRPr lang="en-US" dirty="0"/>
          </a:p>
          <a:p>
            <a:r>
              <a:rPr lang="en-US" b="1" dirty="0"/>
              <a:t>1- </a:t>
            </a:r>
            <a:r>
              <a:rPr lang="en-US" dirty="0"/>
              <a:t>During the period of less demand heavy losses on the invested capital may take place. </a:t>
            </a:r>
          </a:p>
          <a:p>
            <a:r>
              <a:rPr lang="en-US" b="1" dirty="0"/>
              <a:t>2- </a:t>
            </a:r>
            <a:r>
              <a:rPr lang="en-US" dirty="0"/>
              <a:t>Because of all the machines used are one purpose machines therefore, this type of production is not changeable to other type of production. </a:t>
            </a:r>
          </a:p>
          <a:p>
            <a:r>
              <a:rPr lang="en-US" b="1" dirty="0"/>
              <a:t>3- </a:t>
            </a:r>
            <a:r>
              <a:rPr lang="en-US" dirty="0"/>
              <a:t>Most of the workers handle only particular operation. They may get skill in their job but after sometime they feel bored with the repetition of same type of work. </a:t>
            </a:r>
          </a:p>
          <a:p>
            <a:r>
              <a:rPr lang="en-US" b="1" dirty="0"/>
              <a:t>4- </a:t>
            </a:r>
            <a:r>
              <a:rPr lang="en-US" dirty="0"/>
              <a:t>As this type of production is on large scale, consequently it cannot fulfill individual taste. It produces things of standardized from which are demanded on a large scale. </a:t>
            </a:r>
          </a:p>
        </p:txBody>
      </p:sp>
    </p:spTree>
    <p:extLst>
      <p:ext uri="{BB962C8B-B14F-4D97-AF65-F5344CB8AC3E}">
        <p14:creationId xmlns:p14="http://schemas.microsoft.com/office/powerpoint/2010/main" val="2544605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77500" lnSpcReduction="20000"/>
          </a:bodyPr>
          <a:lstStyle/>
          <a:p>
            <a:pPr marL="109728" indent="0">
              <a:buNone/>
            </a:pPr>
            <a:r>
              <a:rPr lang="en-US" b="1" dirty="0"/>
              <a:t>(d) Process production :</a:t>
            </a:r>
          </a:p>
          <a:p>
            <a:r>
              <a:rPr lang="en-US" dirty="0"/>
              <a:t>In this type of production, the plant and its equipment and layout have been primarily designed to manufacture the desired product. Examples of such production are automobiles, chemical plants, fertilizer plants etc. Unlike other production systems, switch over to other product is very difficult and costly affair especially when special.</a:t>
            </a:r>
          </a:p>
          <a:p>
            <a:pPr marL="109728" indent="0">
              <a:buNone/>
            </a:pPr>
            <a:endParaRPr lang="en-US" b="1" dirty="0" smtClean="0">
              <a:solidFill>
                <a:srgbClr val="FF0000"/>
              </a:solidFill>
            </a:endParaRPr>
          </a:p>
          <a:p>
            <a:pPr marL="109728" indent="0">
              <a:buNone/>
            </a:pPr>
            <a:r>
              <a:rPr lang="en-US" b="1" dirty="0" smtClean="0">
                <a:solidFill>
                  <a:srgbClr val="FF0000"/>
                </a:solidFill>
              </a:rPr>
              <a:t>Industrial </a:t>
            </a:r>
            <a:r>
              <a:rPr lang="en-US" b="1" dirty="0">
                <a:solidFill>
                  <a:srgbClr val="FF0000"/>
                </a:solidFill>
              </a:rPr>
              <a:t>or production </a:t>
            </a:r>
            <a:r>
              <a:rPr lang="en-US" b="1" dirty="0" smtClean="0">
                <a:solidFill>
                  <a:srgbClr val="FF0000"/>
                </a:solidFill>
              </a:rPr>
              <a:t>management</a:t>
            </a:r>
          </a:p>
          <a:p>
            <a:pPr marL="109728" indent="0">
              <a:buNone/>
            </a:pPr>
            <a:endParaRPr lang="en-US" b="1" dirty="0">
              <a:solidFill>
                <a:srgbClr val="FF0000"/>
              </a:solidFill>
            </a:endParaRPr>
          </a:p>
          <a:p>
            <a:r>
              <a:rPr lang="en-US" b="1" dirty="0"/>
              <a:t>Production management </a:t>
            </a:r>
            <a:r>
              <a:rPr lang="en-US" dirty="0"/>
              <a:t>is a branch of general management which is concerned with production activities.</a:t>
            </a:r>
          </a:p>
          <a:p>
            <a:r>
              <a:rPr lang="en-US" b="1" dirty="0"/>
              <a:t>Operation management </a:t>
            </a:r>
            <a:r>
              <a:rPr lang="en-US" dirty="0"/>
              <a:t>can be defined as the management of the conversation process, which converts land, </a:t>
            </a:r>
            <a:r>
              <a:rPr lang="en-US" dirty="0" err="1"/>
              <a:t>labour</a:t>
            </a:r>
            <a:r>
              <a:rPr lang="en-US" dirty="0"/>
              <a:t>, capital, and management inputs into desired outputs of goods and services.</a:t>
            </a:r>
          </a:p>
        </p:txBody>
      </p:sp>
      <p:sp>
        <p:nvSpPr>
          <p:cNvPr id="4" name="Slide Number Placeholder 3"/>
          <p:cNvSpPr>
            <a:spLocks noGrp="1"/>
          </p:cNvSpPr>
          <p:nvPr>
            <p:ph type="sldNum" sz="quarter" idx="12"/>
          </p:nvPr>
        </p:nvSpPr>
        <p:spPr/>
        <p:txBody>
          <a:bodyPr/>
          <a:lstStyle/>
          <a:p>
            <a:fld id="{791BBA91-D9FC-47CC-913E-E61311D3F80C}" type="slidenum">
              <a:rPr lang="en-US" smtClean="0"/>
              <a:t>8</a:t>
            </a:fld>
            <a:endParaRPr lang="en-US"/>
          </a:p>
        </p:txBody>
      </p:sp>
    </p:spTree>
    <p:extLst>
      <p:ext uri="{BB962C8B-B14F-4D97-AF65-F5344CB8AC3E}">
        <p14:creationId xmlns:p14="http://schemas.microsoft.com/office/powerpoint/2010/main" val="3436109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85000" lnSpcReduction="10000"/>
          </a:bodyPr>
          <a:lstStyle/>
          <a:p>
            <a:pPr marL="109728" indent="0">
              <a:buNone/>
            </a:pPr>
            <a:r>
              <a:rPr lang="en-US" sz="2800" b="1" u="sng" dirty="0">
                <a:solidFill>
                  <a:schemeClr val="accent3"/>
                </a:solidFill>
                <a:latin typeface="Times New Roman"/>
              </a:rPr>
              <a:t>Scope of production </a:t>
            </a:r>
            <a:r>
              <a:rPr lang="en-US" sz="2800" b="1" u="sng" dirty="0" smtClean="0">
                <a:solidFill>
                  <a:schemeClr val="accent3"/>
                </a:solidFill>
                <a:latin typeface="Times New Roman"/>
              </a:rPr>
              <a:t>management:-</a:t>
            </a:r>
          </a:p>
          <a:p>
            <a:pPr marL="109728" indent="0">
              <a:buNone/>
            </a:pPr>
            <a:endParaRPr lang="en-US" sz="2800" b="1" u="sng" dirty="0">
              <a:solidFill>
                <a:schemeClr val="accent3"/>
              </a:solidFill>
              <a:latin typeface="Times New Roman"/>
            </a:endParaRPr>
          </a:p>
          <a:p>
            <a:pPr marL="109728" indent="0">
              <a:buNone/>
            </a:pPr>
            <a:r>
              <a:rPr lang="en-US" sz="2800" b="1" dirty="0" smtClean="0">
                <a:latin typeface="Times New Roman"/>
              </a:rPr>
              <a:t>1</a:t>
            </a:r>
            <a:r>
              <a:rPr lang="en-US" sz="2800" b="1" dirty="0">
                <a:latin typeface="Times New Roman"/>
              </a:rPr>
              <a:t>. Relating to designing of production system: </a:t>
            </a:r>
            <a:r>
              <a:rPr lang="en-US" sz="2800" dirty="0">
                <a:latin typeface="Times New Roman"/>
              </a:rPr>
              <a:t>these activities concern the production engineering, and include design of tools and jigs ; design, development and installation of equipment, and selection and optimization of the size of the firm. Selection of plant location, plant layout, materials handling systems are functions of production engineering. The problems of human factor, and research and development are also considered.</a:t>
            </a:r>
          </a:p>
          <a:p>
            <a:pPr marL="109728" indent="0">
              <a:buNone/>
            </a:pPr>
            <a:r>
              <a:rPr lang="en-US" sz="2800" b="1" dirty="0">
                <a:latin typeface="Times New Roman"/>
              </a:rPr>
              <a:t>2. Relating to analysis and control of production operation: </a:t>
            </a:r>
            <a:r>
              <a:rPr lang="en-US" sz="2800" dirty="0">
                <a:latin typeface="Times New Roman"/>
              </a:rPr>
              <a:t>these activities include production planning, production control. Production control activities are looked after at three levels: control of inventory, control of flow of materials, and control of work -in- progress. Other controls to be looked into are quality control, cost control and </a:t>
            </a:r>
            <a:r>
              <a:rPr lang="en-US" sz="2800" dirty="0" err="1">
                <a:latin typeface="Times New Roman"/>
              </a:rPr>
              <a:t>labour</a:t>
            </a:r>
            <a:r>
              <a:rPr lang="en-US" sz="2800" dirty="0">
                <a:latin typeface="Times New Roman"/>
              </a:rPr>
              <a:t> control.</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9</a:t>
            </a:fld>
            <a:endParaRPr lang="en-US"/>
          </a:p>
        </p:txBody>
      </p:sp>
    </p:spTree>
    <p:extLst>
      <p:ext uri="{BB962C8B-B14F-4D97-AF65-F5344CB8AC3E}">
        <p14:creationId xmlns:p14="http://schemas.microsoft.com/office/powerpoint/2010/main" val="17574346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TotalTime>
  <Words>1189</Words>
  <Application>Microsoft Office PowerPoint</Application>
  <PresentationFormat>On-screen Show (4:3)</PresentationFormat>
  <Paragraphs>76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PowerPoint Presentation</vt:lpstr>
      <vt:lpstr>PowerPoint Presentation</vt:lpstr>
      <vt:lpstr>Disadvantages:</vt:lpstr>
      <vt:lpstr>(b) Batch production</vt:lpstr>
      <vt:lpstr>PowerPoint Presentation</vt:lpstr>
      <vt:lpstr> (c) Mass production  </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2</cp:revision>
  <dcterms:created xsi:type="dcterms:W3CDTF">2018-12-06T21:03:38Z</dcterms:created>
  <dcterms:modified xsi:type="dcterms:W3CDTF">2018-12-11T09:19:30Z</dcterms:modified>
</cp:coreProperties>
</file>